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7" r:id="rId11"/>
    <p:sldId id="268" r:id="rId12"/>
    <p:sldId id="269" r:id="rId13"/>
    <p:sldId id="270" r:id="rId14"/>
    <p:sldId id="271" r:id="rId15"/>
    <p:sldId id="266" r:id="rId16"/>
    <p:sldId id="265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09796A-E310-4CF6-B5EE-5BB3F6B72BD6}">
          <p14:sldIdLst>
            <p14:sldId id="256"/>
            <p14:sldId id="257"/>
            <p14:sldId id="259"/>
            <p14:sldId id="260"/>
            <p14:sldId id="258"/>
            <p14:sldId id="262"/>
            <p14:sldId id="263"/>
            <p14:sldId id="264"/>
            <p14:sldId id="261"/>
          </p14:sldIdLst>
        </p14:section>
        <p14:section name="제목 없는 구역" id="{53F545AD-575C-4B1B-89A6-F665357CEC97}">
          <p14:sldIdLst>
            <p14:sldId id="267"/>
            <p14:sldId id="268"/>
            <p14:sldId id="269"/>
            <p14:sldId id="270"/>
            <p14:sldId id="271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82D9"/>
    <a:srgbClr val="102B53"/>
    <a:srgbClr val="161C89"/>
    <a:srgbClr val="181E8C"/>
    <a:srgbClr val="2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2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6147-363D-473B-B232-6EB7B445B7BF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64F2-521A-46FF-A037-C2A8AB5F8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6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9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7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9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EB39D-407A-0356-356B-DCF9575A38BC}"/>
              </a:ext>
            </a:extLst>
          </p:cNvPr>
          <p:cNvSpPr txBox="1"/>
          <p:nvPr/>
        </p:nvSpPr>
        <p:spPr>
          <a:xfrm>
            <a:off x="538681" y="6374932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B48C79-5D7E-5308-E233-D270E858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83638"/>
              </p:ext>
            </p:extLst>
          </p:nvPr>
        </p:nvGraphicFramePr>
        <p:xfrm>
          <a:off x="538681" y="6911351"/>
          <a:ext cx="57806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2024.07.29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중간 결과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맵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73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 err="1">
                <a:solidFill>
                  <a:srgbClr val="FF0000"/>
                </a:solidFill>
              </a:rPr>
              <a:t>파티원</a:t>
            </a:r>
            <a:r>
              <a:rPr lang="ko-KR" altLang="en-US" sz="1200" dirty="0">
                <a:solidFill>
                  <a:srgbClr val="FF0000"/>
                </a:solidFill>
              </a:rPr>
              <a:t>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좌측의 캐릭터 이미지를 클릭하면 캐릭터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정보는 캐릭터 상세 정보 팝업과 거의 동일한 내용을 포함하지만 장비 장착의 편의성을 위하여 장비와 </a:t>
            </a:r>
            <a:r>
              <a:rPr lang="ko-KR" altLang="en-US" sz="1200" dirty="0" err="1"/>
              <a:t>스테이터스가</a:t>
            </a:r>
            <a:r>
              <a:rPr lang="ko-KR" altLang="en-US" sz="1200" dirty="0"/>
              <a:t> 상단에 노출된다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외 정보</a:t>
            </a:r>
            <a:r>
              <a:rPr lang="en-US" altLang="ko-KR" sz="1200" dirty="0"/>
              <a:t>(</a:t>
            </a:r>
            <a:r>
              <a:rPr lang="ko-KR" altLang="en-US" sz="1200" dirty="0"/>
              <a:t>가치관</a:t>
            </a:r>
            <a:r>
              <a:rPr lang="en-US" altLang="ko-KR" sz="1200" dirty="0"/>
              <a:t>, </a:t>
            </a:r>
            <a:r>
              <a:rPr lang="ko-KR" altLang="en-US" sz="1200" dirty="0"/>
              <a:t>특성</a:t>
            </a:r>
            <a:r>
              <a:rPr lang="en-US" altLang="ko-KR" sz="1200" dirty="0"/>
              <a:t>)</a:t>
            </a:r>
            <a:r>
              <a:rPr lang="ko-KR" altLang="en-US" sz="1200" dirty="0"/>
              <a:t>는 스크롤을 통해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장착하거나 소비 아이템을 사용하기 위해 아이템을 캐릭터 아이콘으로 드래그 했을 때도 정보를 확인할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때에는 장착 시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변동을 빨간 폰트</a:t>
            </a:r>
            <a:r>
              <a:rPr lang="en-US" altLang="ko-KR" sz="1200" dirty="0"/>
              <a:t>/</a:t>
            </a:r>
            <a:r>
              <a:rPr lang="ko-KR" altLang="en-US" sz="1200" dirty="0"/>
              <a:t>녹색 폰트로 미리 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591345FA-6ACC-2C11-F650-C974DF49A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09" y="5883325"/>
            <a:ext cx="2550125" cy="1937341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3DE2B00C-D4E0-7A06-0AE2-EAE225059BC7}"/>
              </a:ext>
            </a:extLst>
          </p:cNvPr>
          <p:cNvSpPr/>
          <p:nvPr/>
        </p:nvSpPr>
        <p:spPr>
          <a:xfrm>
            <a:off x="857250" y="5883325"/>
            <a:ext cx="1143000" cy="19373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E5DC61B-DE43-94C1-A039-11C18D557FE1}"/>
              </a:ext>
            </a:extLst>
          </p:cNvPr>
          <p:cNvSpPr txBox="1"/>
          <p:nvPr/>
        </p:nvSpPr>
        <p:spPr>
          <a:xfrm>
            <a:off x="1033582" y="6751967"/>
            <a:ext cx="8178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장착 불가능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77AD918B-0FCE-7214-5822-3C70B9DAED7F}"/>
              </a:ext>
            </a:extLst>
          </p:cNvPr>
          <p:cNvSpPr/>
          <p:nvPr/>
        </p:nvSpPr>
        <p:spPr>
          <a:xfrm>
            <a:off x="779604" y="6177328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2CF5DA9-1992-F766-0B89-B234BC8510F7}"/>
              </a:ext>
            </a:extLst>
          </p:cNvPr>
          <p:cNvSpPr txBox="1"/>
          <p:nvPr/>
        </p:nvSpPr>
        <p:spPr>
          <a:xfrm>
            <a:off x="3170371" y="5830051"/>
            <a:ext cx="3338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 불가능한 캐릭터에게 드래그 했을 때에는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창을 어둡게 표시하는 것으로 장착 불가능하다는 것을 알려준다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좌측 이미지 참고</a:t>
            </a:r>
            <a:r>
              <a:rPr lang="en-US" altLang="ko-KR" sz="1200" dirty="0"/>
              <a:t>)</a:t>
            </a:r>
          </a:p>
          <a:p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장비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지금까지 획득한 장비를 확인할 수 있는 공간</a:t>
            </a:r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아이템에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장착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D2C963C-957C-E5B7-4F2B-ED61AF4FC360}"/>
              </a:ext>
            </a:extLst>
          </p:cNvPr>
          <p:cNvSpPr txBox="1"/>
          <p:nvPr/>
        </p:nvSpPr>
        <p:spPr>
          <a:xfrm>
            <a:off x="450765" y="7873940"/>
            <a:ext cx="5956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소비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소지중인 소비 아이템을 확인할 수 있는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살아있는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수에 따라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 슬롯이 활성화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</a:t>
            </a:r>
            <a:r>
              <a:rPr lang="ko-KR" altLang="en-US" sz="1200" dirty="0">
                <a:solidFill>
                  <a:srgbClr val="000000"/>
                </a:solidFill>
              </a:rPr>
              <a:t>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사용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사망으로 소지중인 소비 아이템보다 슬롯이 부족해진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가장 뒤에 들어있던 소비아이템부터 획득 아이템 칸으로 이동된다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3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획득 아이템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이번 스테이지에서 드랍 된 아이템과 비활성화된 소비 아이템 슬롯의 아이템을 확인할 수 있는 공간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인벤토리나 소비아이템 슬롯으로 드래그해서 획득할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좌측의 캐릭터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즉시 사용</a:t>
            </a:r>
            <a:r>
              <a:rPr lang="en-US" altLang="ko-KR" sz="1200" dirty="0"/>
              <a:t>/</a:t>
            </a:r>
            <a:r>
              <a:rPr lang="ko-KR" altLang="en-US" sz="1200" dirty="0"/>
              <a:t>장착할 수도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기존에 장착하고 있던 아이템은 인벤토리로 들어간다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가져가지 않을 아이템은 휴지통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소유권을 포기할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인벤토리나 </a:t>
            </a:r>
            <a:r>
              <a:rPr lang="ko-KR" altLang="en-US" sz="1200" dirty="0" err="1"/>
              <a:t>소비템</a:t>
            </a:r>
            <a:r>
              <a:rPr lang="ko-KR" altLang="en-US" sz="1200" dirty="0"/>
              <a:t> 목록에 있는 아이템도 휴지통으로 옮길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 err="1">
                <a:solidFill>
                  <a:srgbClr val="FF0000"/>
                </a:solidFill>
              </a:rPr>
              <a:t>소지금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소지금이 표시되는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이번 스테이지에서 드랍 된 재화는 소지금에 즉시 적용된다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6. </a:t>
            </a:r>
            <a:r>
              <a:rPr lang="ko-KR" altLang="en-US" sz="1200" dirty="0" err="1">
                <a:solidFill>
                  <a:srgbClr val="FF0000"/>
                </a:solidFill>
              </a:rPr>
              <a:t>미니맵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클리어한 스테이지를 중심으로 주변 스테이지를 확인할 수 있는 공간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지도를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넓게 살펴볼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클릭하여 지도를 팝업으로 열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팝업에서는 스테이지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</a:t>
            </a:r>
            <a:r>
              <a:rPr lang="en-US" altLang="ko-KR" sz="1200" dirty="0"/>
              <a:t>“</a:t>
            </a:r>
            <a:r>
              <a:rPr lang="ko-KR" altLang="en-US" sz="1200" dirty="0"/>
              <a:t>스테이지 목록</a:t>
            </a:r>
            <a:r>
              <a:rPr lang="en-US" altLang="ko-KR" sz="1200" dirty="0"/>
              <a:t>” UI</a:t>
            </a:r>
            <a:r>
              <a:rPr lang="ko-KR" altLang="en-US" sz="1200" dirty="0"/>
              <a:t>만 표시된다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입장하기 버튼은 나타나지 않는다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7. </a:t>
            </a:r>
            <a:r>
              <a:rPr lang="ko-KR" altLang="en-US" sz="1200" dirty="0">
                <a:solidFill>
                  <a:srgbClr val="FF0000"/>
                </a:solidFill>
              </a:rPr>
              <a:t>정산 완료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스테이지 맵 화면으로 넘어가는 버튼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획득 아이템 공간에 아이템이</a:t>
            </a:r>
            <a:r>
              <a:rPr lang="en-US" altLang="ko-KR" sz="1200" dirty="0"/>
              <a:t> </a:t>
            </a:r>
            <a:r>
              <a:rPr lang="ko-KR" altLang="en-US" sz="1200" dirty="0"/>
              <a:t>남아있으면 비활성화되며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</a:t>
            </a:r>
            <a:r>
              <a:rPr lang="ko-KR" altLang="en-US" sz="1200" dirty="0" err="1"/>
              <a:t>오버시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툴팁으로</a:t>
            </a:r>
            <a:r>
              <a:rPr lang="ko-KR" altLang="en-US" sz="1200" dirty="0"/>
              <a:t> 획득 아이템을 비우라고 경고한다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866122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처치한 적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1302567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875403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3876677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3482972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3813422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4791166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479116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4955892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5298918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564194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5982725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63257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5030893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563025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623434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5095676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490219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495589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6729864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4755606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6392565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8" y="855123"/>
            <a:ext cx="2885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처치한 적 정보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1185573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처치한 적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적 이미지 및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처치 수량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2011672"/>
            <a:ext cx="1896834" cy="90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2914527"/>
            <a:ext cx="1910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2D </a:t>
            </a:r>
            <a:r>
              <a:rPr lang="ko-KR" altLang="en-US" sz="1100" dirty="0"/>
              <a:t>이미지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2011671"/>
            <a:ext cx="3574434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 정보를 카드 형태로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몬스터의 이미지와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처치 수량을 기본으로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보스</a:t>
            </a:r>
            <a:r>
              <a:rPr lang="en-US" altLang="ko-KR" sz="1200" dirty="0"/>
              <a:t>, </a:t>
            </a:r>
            <a:r>
              <a:rPr lang="ko-KR" altLang="en-US" sz="1200" dirty="0"/>
              <a:t>엘리트와 같은 정보를 상단의 추가로 제공해준다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AD533-34CD-4AD5-0E28-A492B0E93F02}"/>
              </a:ext>
            </a:extLst>
          </p:cNvPr>
          <p:cNvSpPr/>
          <p:nvPr/>
        </p:nvSpPr>
        <p:spPr>
          <a:xfrm>
            <a:off x="648042" y="2187037"/>
            <a:ext cx="406058" cy="5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C8624-F04D-61A0-2DC1-A169D5F15EDD}"/>
              </a:ext>
            </a:extLst>
          </p:cNvPr>
          <p:cNvSpPr txBox="1"/>
          <p:nvPr/>
        </p:nvSpPr>
        <p:spPr>
          <a:xfrm>
            <a:off x="1054100" y="224340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몬스터 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73242-5FA3-CB44-B860-7126D38B29C9}"/>
              </a:ext>
            </a:extLst>
          </p:cNvPr>
          <p:cNvSpPr txBox="1"/>
          <p:nvPr/>
        </p:nvSpPr>
        <p:spPr>
          <a:xfrm>
            <a:off x="1054100" y="247255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처치 수</a:t>
            </a:r>
            <a:r>
              <a:rPr lang="en-US" altLang="ko-KR" sz="800" dirty="0"/>
              <a:t>: xx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764DF-0DE8-A118-709A-C1434273ECA3}"/>
              </a:ext>
            </a:extLst>
          </p:cNvPr>
          <p:cNvSpPr txBox="1"/>
          <p:nvPr/>
        </p:nvSpPr>
        <p:spPr>
          <a:xfrm>
            <a:off x="682751" y="227284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9B776-90AD-DE06-225E-35C61AFC1333}"/>
              </a:ext>
            </a:extLst>
          </p:cNvPr>
          <p:cNvSpPr txBox="1"/>
          <p:nvPr/>
        </p:nvSpPr>
        <p:spPr>
          <a:xfrm>
            <a:off x="1215641" y="206278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유니크 타입</a:t>
            </a:r>
          </a:p>
        </p:txBody>
      </p:sp>
    </p:spTree>
    <p:extLst>
      <p:ext uri="{BB962C8B-B14F-4D97-AF65-F5344CB8AC3E}">
        <p14:creationId xmlns:p14="http://schemas.microsoft.com/office/powerpoint/2010/main" val="61682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334693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이전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전투 결과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343974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E7854-F5F1-B864-A95D-1D9EBAE31D17}"/>
              </a:ext>
            </a:extLst>
          </p:cNvPr>
          <p:cNvSpPr txBox="1"/>
          <p:nvPr/>
        </p:nvSpPr>
        <p:spPr>
          <a:xfrm>
            <a:off x="4402532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AED256-E346-BA17-D22D-382E15F3EFE3}"/>
              </a:ext>
            </a:extLst>
          </p:cNvPr>
          <p:cNvSpPr/>
          <p:nvPr/>
        </p:nvSpPr>
        <p:spPr>
          <a:xfrm>
            <a:off x="3429000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A20CB-C792-9FCB-BFB7-C1CAB6A9F30A}"/>
              </a:ext>
            </a:extLst>
          </p:cNvPr>
          <p:cNvSpPr txBox="1"/>
          <p:nvPr/>
        </p:nvSpPr>
        <p:spPr>
          <a:xfrm>
            <a:off x="3618304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42A59-E411-F364-5868-CCFECC97E34B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3175D-CAB4-D5A7-2383-9B67063275D0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CE26D2-ABE3-9EC4-B226-A40A810B607A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4A35359-378F-3E0E-1DB3-6E11CEE1F1BC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4BC3C-F0D5-91BE-60C5-F7D4E7523862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4D56BE-74B8-A1B2-55C9-54FA94DCCC8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7CCB3-A993-9541-2C93-26DCFB33002D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899AAD-1914-BADE-8B1C-44F03CC5B0B0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6F72C1-8DC0-76D0-E3CF-182511848298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29209-0AE6-4F26-C552-0A81D59A5D10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D56BAB-C175-952D-9CAF-6E5FB9519DB2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8526B4-EC7C-CEBE-8860-2057ACB5547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B1AAF-8FCB-2CA5-4D17-1210734200DA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72CDBC-5B58-67DB-22B8-D0EA0737D071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035892-0E7A-71BF-9F04-65AC597A5F32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86A8CC-558C-8E05-FBBE-C365D08F0882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4C7D46-D7E5-94A0-47F3-2FEFBA55FFBE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91BD03-AA9E-E093-E297-9675FCC1EE1B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0C235-3994-FB7B-6D94-402A4EC33FE1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79B4EDB-B85F-CE92-57B7-008A96013359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C808-70E6-7586-6B9D-76789F23F03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E6428-70F0-90BA-DC15-2B2E1BA7E276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0C1097-5AE8-55BD-BE1D-FA73D62053BA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310E3-43C3-5FD3-0CB1-26D5839CA000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92086-50A0-001A-A90B-DC5495B826E1}"/>
              </a:ext>
            </a:extLst>
          </p:cNvPr>
          <p:cNvSpPr txBox="1"/>
          <p:nvPr/>
        </p:nvSpPr>
        <p:spPr>
          <a:xfrm>
            <a:off x="2776571" y="6808419"/>
            <a:ext cx="3574434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24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스테이지 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해당 층의 스테이지 종류를 나타내고 진행 루트를 정하는 화면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파티의 상태를 확인</a:t>
            </a:r>
            <a:r>
              <a:rPr lang="en-US" altLang="ko-KR" sz="1200" dirty="0"/>
              <a:t>/</a:t>
            </a:r>
            <a:r>
              <a:rPr lang="ko-KR" altLang="en-US" sz="1200" dirty="0"/>
              <a:t>수정하고 진행할 스테이지를 선택하기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52479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1674537" y="4769279"/>
            <a:ext cx="48536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스테이지 목록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층에 존재하는 스테이지를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아이콘을 통해 스테이지의 종류를 나타낸다</a:t>
            </a:r>
            <a:r>
              <a:rPr lang="en-US" altLang="ko-KR" sz="1200" dirty="0"/>
              <a:t> (</a:t>
            </a:r>
            <a:r>
              <a:rPr lang="ko-KR" altLang="en-US" sz="1200" dirty="0"/>
              <a:t>종류는 왼쪽 상단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근접한 스테이지들은 서로 선으로 연결되며</a:t>
            </a:r>
            <a:r>
              <a:rPr lang="en-US" altLang="ko-KR" sz="1200" dirty="0"/>
              <a:t>, </a:t>
            </a:r>
            <a:r>
              <a:rPr lang="ko-KR" altLang="en-US" sz="1200" dirty="0"/>
              <a:t>클리어한 스테이지와 인접한 스테이지와 그 사이의 선은 진한색으로 강조된다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 클리어한 스테이지는 클리어 표식을 남김 </a:t>
            </a:r>
            <a:r>
              <a:rPr lang="en-US" altLang="ko-KR" sz="1200" dirty="0"/>
              <a:t>(</a:t>
            </a:r>
            <a:r>
              <a:rPr lang="ko-KR" altLang="en-US" sz="1200" dirty="0"/>
              <a:t>왼쪽 중단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입장 가능한 스테이지 클릭 시 해당 스테이지 아이콘이 강조되며 입장하기 버튼이 등장한다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입장하기 버튼을 누르면 스테이지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진행된다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스테이지 아이콘에 마우스 오버했을 때 </a:t>
            </a:r>
            <a:r>
              <a:rPr lang="ko-KR" altLang="en-US" sz="1200" dirty="0" err="1">
                <a:solidFill>
                  <a:srgbClr val="000000"/>
                </a:solidFill>
              </a:rPr>
              <a:t>툴팁으로</a:t>
            </a:r>
            <a:r>
              <a:rPr lang="ko-KR" altLang="en-US" sz="1200" dirty="0">
                <a:solidFill>
                  <a:srgbClr val="000000"/>
                </a:solidFill>
              </a:rPr>
              <a:t> 스테이지 종류 설명 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왼쪽 하단 이미지 참고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맵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17973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1169AA35-618D-3F8F-7117-529D11EF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8" y="1813136"/>
            <a:ext cx="4594861" cy="25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CE5A28-14D5-2597-7ECF-700A4C2E3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8" y="1804134"/>
            <a:ext cx="542202" cy="8967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844532"/>
            <a:ext cx="190500" cy="190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0F0AE7-DB7B-0AD2-D18C-43FD37399BA9}"/>
              </a:ext>
            </a:extLst>
          </p:cNvPr>
          <p:cNvSpPr/>
          <p:nvPr/>
        </p:nvSpPr>
        <p:spPr>
          <a:xfrm>
            <a:off x="560230" y="1836862"/>
            <a:ext cx="529064" cy="864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1807244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820790"/>
            <a:ext cx="8459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1B3991-8018-BBA3-1F97-013345CEA955}"/>
              </a:ext>
            </a:extLst>
          </p:cNvPr>
          <p:cNvSpPr/>
          <p:nvPr/>
        </p:nvSpPr>
        <p:spPr>
          <a:xfrm>
            <a:off x="1346199" y="2235556"/>
            <a:ext cx="3676651" cy="203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9F829-4B65-E9B1-4AB7-7604446972AB}"/>
              </a:ext>
            </a:extLst>
          </p:cNvPr>
          <p:cNvCxnSpPr>
            <a:cxnSpLocks/>
          </p:cNvCxnSpPr>
          <p:nvPr/>
        </p:nvCxnSpPr>
        <p:spPr>
          <a:xfrm>
            <a:off x="1092200" y="1984080"/>
            <a:ext cx="8557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7A3B3D-0F8F-E091-DEA7-9F083DF1CDC7}"/>
              </a:ext>
            </a:extLst>
          </p:cNvPr>
          <p:cNvSpPr txBox="1"/>
          <p:nvPr/>
        </p:nvSpPr>
        <p:spPr>
          <a:xfrm>
            <a:off x="1973304" y="183564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9655D-D7F2-5CD1-A190-58E4EA56DD2A}"/>
              </a:ext>
            </a:extLst>
          </p:cNvPr>
          <p:cNvSpPr txBox="1"/>
          <p:nvPr/>
        </p:nvSpPr>
        <p:spPr>
          <a:xfrm>
            <a:off x="13856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101356" y="175601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BB352D6-E790-60DD-7D8F-7F8D1B949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48" y="4801791"/>
            <a:ext cx="834513" cy="12437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A58104C-9564-6F12-AAFF-D07F209D7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282" y="6062254"/>
            <a:ext cx="834512" cy="825909"/>
          </a:xfrm>
          <a:prstGeom prst="rect">
            <a:avLst/>
          </a:prstGeom>
        </p:spPr>
      </p:pic>
      <p:pic>
        <p:nvPicPr>
          <p:cNvPr id="38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6C4D2AD7-A143-90FC-6B0A-54ACE83AD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9" t="31663" r="16199" b="44222"/>
          <a:stretch/>
        </p:blipFill>
        <p:spPr bwMode="auto">
          <a:xfrm>
            <a:off x="552282" y="7057662"/>
            <a:ext cx="1015999" cy="6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429C9689-A75B-ACD4-52DF-68321D5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t="18690" r="69146" b="69809"/>
          <a:stretch/>
        </p:blipFill>
        <p:spPr bwMode="auto">
          <a:xfrm>
            <a:off x="1162050" y="7229234"/>
            <a:ext cx="184149" cy="3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D5509A2-185C-1521-EA19-30FC1956B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0" t="21760" r="24756" b="69249"/>
          <a:stretch/>
        </p:blipFill>
        <p:spPr bwMode="auto">
          <a:xfrm>
            <a:off x="1339848" y="7326698"/>
            <a:ext cx="231261" cy="29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0C5AECE-DBF7-8393-0CDD-C321670B1844}"/>
              </a:ext>
            </a:extLst>
          </p:cNvPr>
          <p:cNvSpPr txBox="1"/>
          <p:nvPr/>
        </p:nvSpPr>
        <p:spPr>
          <a:xfrm>
            <a:off x="1171922" y="7416036"/>
            <a:ext cx="521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이벤트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015A9DE-2FDF-F62D-4A4B-52AECDA5B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199" y="4030239"/>
            <a:ext cx="821040" cy="1941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208AF73-4076-F7EF-21B3-CA4DE787DA29}"/>
              </a:ext>
            </a:extLst>
          </p:cNvPr>
          <p:cNvSpPr txBox="1"/>
          <p:nvPr/>
        </p:nvSpPr>
        <p:spPr>
          <a:xfrm>
            <a:off x="426958" y="7713737"/>
            <a:ext cx="4853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층 정보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층의 정보를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바이옴</a:t>
            </a:r>
            <a:r>
              <a:rPr lang="ko-KR" altLang="en-US" sz="1200" dirty="0"/>
              <a:t> 종류에 대한 정보와 층수를 표시한다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 골드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설정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endParaRPr lang="en-US" altLang="ko-KR" sz="1200" dirty="0"/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고정 </a:t>
            </a:r>
            <a:r>
              <a:rPr lang="en-US" altLang="ko-KR" sz="1200" dirty="0"/>
              <a:t>UI</a:t>
            </a:r>
            <a:endParaRPr lang="en-US" altLang="ko-KR" sz="12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791D0A-4A3E-027B-1375-D9C5D68DA1B2}"/>
              </a:ext>
            </a:extLst>
          </p:cNvPr>
          <p:cNvSpPr/>
          <p:nvPr/>
        </p:nvSpPr>
        <p:spPr>
          <a:xfrm>
            <a:off x="543208" y="2800350"/>
            <a:ext cx="730380" cy="1609776"/>
          </a:xfrm>
          <a:prstGeom prst="rect">
            <a:avLst/>
          </a:prstGeom>
          <a:solidFill>
            <a:srgbClr val="161C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026145-B737-A7B0-8788-7E7A88D7071F}"/>
              </a:ext>
            </a:extLst>
          </p:cNvPr>
          <p:cNvSpPr/>
          <p:nvPr/>
        </p:nvSpPr>
        <p:spPr>
          <a:xfrm>
            <a:off x="510658" y="7942645"/>
            <a:ext cx="3556962" cy="810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이벤트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스테이지 화면에서 이벤트 스테이지를 진행하면 나타나는 팝업 </a:t>
            </a:r>
            <a:r>
              <a:rPr lang="en-US" altLang="ko-KR" sz="1200" dirty="0"/>
              <a:t>UI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이벤트 대화문과 이미지를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선택지와 결과를 설명하기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팝업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이미지 정보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이벤트에 대응하는 이미지가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이미지 내용은 이벤트의 종류나 선택지에 따라 변경되거나 사라질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이미지가 없는 이벤트의 경우 해당 위치까지 ②의 텍스트 공간으로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이벤트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6466215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이벤트 다이얼로그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내용</a:t>
            </a:r>
            <a:r>
              <a:rPr lang="en-US" altLang="ko-KR" sz="1200" dirty="0"/>
              <a:t>(</a:t>
            </a:r>
            <a:r>
              <a:rPr lang="ko-KR" altLang="en-US" sz="1200" dirty="0"/>
              <a:t>텍스트</a:t>
            </a:r>
            <a:r>
              <a:rPr lang="en-US" altLang="ko-KR" sz="1200" dirty="0"/>
              <a:t>)</a:t>
            </a:r>
            <a:r>
              <a:rPr lang="ko-KR" altLang="en-US" sz="1200" dirty="0"/>
              <a:t>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스크롤바가 있어 내용이 길어질 경우 좌우로 내용을 스크롤해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B2F66-9264-F8AC-6145-89DDD8E598C4}"/>
              </a:ext>
            </a:extLst>
          </p:cNvPr>
          <p:cNvSpPr/>
          <p:nvPr/>
        </p:nvSpPr>
        <p:spPr>
          <a:xfrm>
            <a:off x="1059488" y="2159000"/>
            <a:ext cx="3556962" cy="24296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699F5-CFB3-4C79-2F5E-3708BE935693}"/>
              </a:ext>
            </a:extLst>
          </p:cNvPr>
          <p:cNvSpPr/>
          <p:nvPr/>
        </p:nvSpPr>
        <p:spPr>
          <a:xfrm>
            <a:off x="1104446" y="382150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3CFC0-736F-09FF-A6D5-5209D00DFDFC}"/>
              </a:ext>
            </a:extLst>
          </p:cNvPr>
          <p:cNvSpPr txBox="1"/>
          <p:nvPr/>
        </p:nvSpPr>
        <p:spPr>
          <a:xfrm>
            <a:off x="2771565" y="2215231"/>
            <a:ext cx="16509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종이로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가득찬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방이 보인다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한때는 넓은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방이었겠지만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지금은 누군가 휘갈긴 종이들로 가득 채워진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한없이 비좁은 방이다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종이와 서류로 일렁이는 바다 속에서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무언가가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헤엄치듯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내게로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온다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서류로 이루어진 그것이 뱀처럼 꿈틀거리며 말을 걸어왔다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여기는 지옥이다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세상 모든 사람들이 하지 않은 과제가 모이는 과제들의 지옥이지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사람들은 그저 과제를 안 했다고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생각했겠지만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...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저들은 몰라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98A003-BF7A-BA73-9258-8AB9D3AAA0F4}"/>
              </a:ext>
            </a:extLst>
          </p:cNvPr>
          <p:cNvSpPr/>
          <p:nvPr/>
        </p:nvSpPr>
        <p:spPr>
          <a:xfrm>
            <a:off x="4500808" y="2197546"/>
            <a:ext cx="54896" cy="1542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E8E07-812B-AC58-1D06-444E6F920549}"/>
              </a:ext>
            </a:extLst>
          </p:cNvPr>
          <p:cNvSpPr/>
          <p:nvPr/>
        </p:nvSpPr>
        <p:spPr>
          <a:xfrm>
            <a:off x="4507482" y="2214743"/>
            <a:ext cx="54896" cy="4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369E8E-EFC2-8296-68C3-C1DC9B389B79}"/>
              </a:ext>
            </a:extLst>
          </p:cNvPr>
          <p:cNvSpPr/>
          <p:nvPr/>
        </p:nvSpPr>
        <p:spPr>
          <a:xfrm>
            <a:off x="2872824" y="381485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07E2A9-2E08-717F-8465-B1472CD45887}"/>
              </a:ext>
            </a:extLst>
          </p:cNvPr>
          <p:cNvSpPr/>
          <p:nvPr/>
        </p:nvSpPr>
        <p:spPr>
          <a:xfrm>
            <a:off x="1104446" y="407443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C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47125C-1FC3-0D0A-8E79-63FD125876B8}"/>
              </a:ext>
            </a:extLst>
          </p:cNvPr>
          <p:cNvSpPr/>
          <p:nvPr/>
        </p:nvSpPr>
        <p:spPr>
          <a:xfrm>
            <a:off x="2872824" y="406778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D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DC40AC-6574-899F-A219-E5EB3C180533}"/>
              </a:ext>
            </a:extLst>
          </p:cNvPr>
          <p:cNvSpPr/>
          <p:nvPr/>
        </p:nvSpPr>
        <p:spPr>
          <a:xfrm>
            <a:off x="1104446" y="4321645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E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810919-3E21-22A6-436D-8E131F3CA37C}"/>
              </a:ext>
            </a:extLst>
          </p:cNvPr>
          <p:cNvSpPr/>
          <p:nvPr/>
        </p:nvSpPr>
        <p:spPr>
          <a:xfrm>
            <a:off x="2872824" y="4314986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F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81A7A24-5EA1-3A24-10D2-A995C2320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t="-946" r="10940" b="946"/>
          <a:stretch/>
        </p:blipFill>
        <p:spPr>
          <a:xfrm>
            <a:off x="1125756" y="2224684"/>
            <a:ext cx="1674594" cy="15407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BAB1D7-A53F-9B5F-35B1-D77913A8C71D}"/>
              </a:ext>
            </a:extLst>
          </p:cNvPr>
          <p:cNvSpPr/>
          <p:nvPr/>
        </p:nvSpPr>
        <p:spPr>
          <a:xfrm>
            <a:off x="1096161" y="2209256"/>
            <a:ext cx="1704189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CABE91-E147-DCB9-5095-53ACFA581E6D}"/>
              </a:ext>
            </a:extLst>
          </p:cNvPr>
          <p:cNvSpPr/>
          <p:nvPr/>
        </p:nvSpPr>
        <p:spPr>
          <a:xfrm>
            <a:off x="2842645" y="2209256"/>
            <a:ext cx="1726083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F576CB-0CF8-2089-B144-95D1DE230E2E}"/>
              </a:ext>
            </a:extLst>
          </p:cNvPr>
          <p:cNvSpPr/>
          <p:nvPr/>
        </p:nvSpPr>
        <p:spPr>
          <a:xfrm>
            <a:off x="1096161" y="3789926"/>
            <a:ext cx="3472567" cy="7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D5FDC7-887D-8CF7-5A36-8C9694214ECA}"/>
              </a:ext>
            </a:extLst>
          </p:cNvPr>
          <p:cNvCxnSpPr>
            <a:cxnSpLocks/>
          </p:cNvCxnSpPr>
          <p:nvPr/>
        </p:nvCxnSpPr>
        <p:spPr>
          <a:xfrm>
            <a:off x="4555704" y="3020212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C3EA14-1652-B986-70F0-E0F8E0A09F17}"/>
              </a:ext>
            </a:extLst>
          </p:cNvPr>
          <p:cNvSpPr txBox="1"/>
          <p:nvPr/>
        </p:nvSpPr>
        <p:spPr>
          <a:xfrm>
            <a:off x="4922862" y="287177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DE589E-397A-6989-9EC7-BA09AE93A05E}"/>
              </a:ext>
            </a:extLst>
          </p:cNvPr>
          <p:cNvCxnSpPr>
            <a:cxnSpLocks/>
          </p:cNvCxnSpPr>
          <p:nvPr/>
        </p:nvCxnSpPr>
        <p:spPr>
          <a:xfrm>
            <a:off x="4568728" y="4161014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5C54CB-7F26-E7E2-50AE-0EF2A320CC8B}"/>
              </a:ext>
            </a:extLst>
          </p:cNvPr>
          <p:cNvSpPr txBox="1"/>
          <p:nvPr/>
        </p:nvSpPr>
        <p:spPr>
          <a:xfrm>
            <a:off x="4935886" y="4012576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699F06B-852B-431E-4D86-410671CC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955407"/>
            <a:ext cx="399910" cy="41808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2B8F0AD-B07B-6226-6506-B664C45F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528671"/>
            <a:ext cx="399910" cy="4180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EB55C2A-A707-2292-F26A-CE48D20D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374077"/>
            <a:ext cx="399910" cy="4180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B5EB91-A034-A656-CB2D-67AC970368B6}"/>
              </a:ext>
            </a:extLst>
          </p:cNvPr>
          <p:cNvSpPr txBox="1"/>
          <p:nvPr/>
        </p:nvSpPr>
        <p:spPr>
          <a:xfrm>
            <a:off x="11189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1EA3BA5-C002-1AD3-48A1-01888B70BDE9}"/>
              </a:ext>
            </a:extLst>
          </p:cNvPr>
          <p:cNvCxnSpPr>
            <a:cxnSpLocks/>
          </p:cNvCxnSpPr>
          <p:nvPr/>
        </p:nvCxnSpPr>
        <p:spPr>
          <a:xfrm flipH="1">
            <a:off x="345744" y="3230449"/>
            <a:ext cx="2980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EDF2B8-3487-2808-CBCD-A675CF6AD88E}"/>
              </a:ext>
            </a:extLst>
          </p:cNvPr>
          <p:cNvSpPr txBox="1"/>
          <p:nvPr/>
        </p:nvSpPr>
        <p:spPr>
          <a:xfrm>
            <a:off x="183135" y="311166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01BD9A6-141C-1042-F10E-C8E73F2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775104"/>
            <a:ext cx="399910" cy="41808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09E2C5-46F4-9028-70DB-57DA4E6E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4176131"/>
            <a:ext cx="399910" cy="41808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FFC6D2-77B5-7913-797C-3F5F1F5437DF}"/>
              </a:ext>
            </a:extLst>
          </p:cNvPr>
          <p:cNvSpPr/>
          <p:nvPr/>
        </p:nvSpPr>
        <p:spPr>
          <a:xfrm>
            <a:off x="643791" y="2538950"/>
            <a:ext cx="388181" cy="205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B3F4D2-99B3-CF9C-9C18-B00DCC1C98B5}"/>
              </a:ext>
            </a:extLst>
          </p:cNvPr>
          <p:cNvSpPr/>
          <p:nvPr/>
        </p:nvSpPr>
        <p:spPr>
          <a:xfrm>
            <a:off x="4647033" y="2120313"/>
            <a:ext cx="441672" cy="267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EEBAC-964E-C16C-66A6-2200A345C802}"/>
              </a:ext>
            </a:extLst>
          </p:cNvPr>
          <p:cNvSpPr txBox="1"/>
          <p:nvPr/>
        </p:nvSpPr>
        <p:spPr>
          <a:xfrm>
            <a:off x="549998" y="7265719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선택지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상호작용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상호작용 버튼이다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425926-38ED-09D7-BC19-E939652E5390}"/>
              </a:ext>
            </a:extLst>
          </p:cNvPr>
          <p:cNvSpPr/>
          <p:nvPr/>
        </p:nvSpPr>
        <p:spPr>
          <a:xfrm>
            <a:off x="549998" y="799243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39A82-71F9-59CC-04D0-55C7C957DD12}"/>
              </a:ext>
            </a:extLst>
          </p:cNvPr>
          <p:cNvSpPr/>
          <p:nvPr/>
        </p:nvSpPr>
        <p:spPr>
          <a:xfrm>
            <a:off x="549998" y="824536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567C3D-B142-68CD-66C4-DFE596F34F9F}"/>
              </a:ext>
            </a:extLst>
          </p:cNvPr>
          <p:cNvSpPr txBox="1"/>
          <p:nvPr/>
        </p:nvSpPr>
        <p:spPr>
          <a:xfrm>
            <a:off x="4113310" y="7912050"/>
            <a:ext cx="248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상호작용이</a:t>
            </a:r>
            <a:r>
              <a:rPr lang="en-US" altLang="ko-KR" sz="1200" dirty="0"/>
              <a:t> 3</a:t>
            </a:r>
            <a:r>
              <a:rPr lang="ko-KR" altLang="en-US" sz="1200" dirty="0"/>
              <a:t>개 이하인 경우에는</a:t>
            </a:r>
            <a:endParaRPr lang="en-US" altLang="ko-KR" sz="1200" dirty="0"/>
          </a:p>
          <a:p>
            <a:r>
              <a:rPr lang="ko-KR" altLang="en-US" sz="1200" dirty="0"/>
              <a:t>선택지가 길게 </a:t>
            </a:r>
            <a:r>
              <a:rPr lang="en-US" altLang="ko-KR" sz="1200" dirty="0"/>
              <a:t>3</a:t>
            </a:r>
            <a:r>
              <a:rPr lang="ko-KR" altLang="en-US" sz="1200" dirty="0"/>
              <a:t>줄로 표시된다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선택지가 </a:t>
            </a:r>
            <a:r>
              <a:rPr lang="en-US" altLang="ko-KR" sz="1200" dirty="0"/>
              <a:t>1,2,4,5</a:t>
            </a:r>
            <a:r>
              <a:rPr lang="ko-KR" altLang="en-US" sz="1200" dirty="0"/>
              <a:t>개인 경우 버튼이 없는 공간은 비워둔다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B72050-39B7-277A-45CC-EA7766399731}"/>
              </a:ext>
            </a:extLst>
          </p:cNvPr>
          <p:cNvSpPr txBox="1"/>
          <p:nvPr/>
        </p:nvSpPr>
        <p:spPr>
          <a:xfrm>
            <a:off x="494766" y="8806950"/>
            <a:ext cx="610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선택지가 없고 텍스트만 나오는 경우 다음 텍스트 다이얼로그가 있으면 </a:t>
            </a:r>
            <a:r>
              <a:rPr lang="en-US" altLang="ko-KR" sz="1200" dirty="0"/>
              <a:t>‘</a:t>
            </a:r>
            <a:r>
              <a:rPr lang="ko-KR" altLang="en-US" sz="1200" dirty="0"/>
              <a:t>다음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마지막 다이얼로그인 경우 </a:t>
            </a:r>
            <a:r>
              <a:rPr lang="en-US" altLang="ko-KR" sz="1200" dirty="0"/>
              <a:t>‘</a:t>
            </a:r>
            <a:r>
              <a:rPr lang="ko-KR" altLang="en-US" sz="1200" dirty="0"/>
              <a:t>확인</a:t>
            </a:r>
            <a:r>
              <a:rPr lang="en-US" altLang="ko-KR" sz="1200" dirty="0"/>
              <a:t>’</a:t>
            </a:r>
            <a:r>
              <a:rPr lang="ko-KR" altLang="en-US" sz="1200" dirty="0"/>
              <a:t>으로 </a:t>
            </a:r>
            <a:r>
              <a:rPr lang="en-US" altLang="ko-KR" sz="1200" dirty="0"/>
              <a:t>1</a:t>
            </a:r>
            <a:r>
              <a:rPr lang="ko-KR" altLang="en-US" sz="1200" dirty="0"/>
              <a:t>번 선택지를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8761EC-EFBD-25E9-E282-21AD389BC214}"/>
              </a:ext>
            </a:extLst>
          </p:cNvPr>
          <p:cNvSpPr txBox="1"/>
          <p:nvPr/>
        </p:nvSpPr>
        <p:spPr>
          <a:xfrm>
            <a:off x="549998" y="9222357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파티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클릭하면 이벤트 중 캐릭터 정보 팝업을 확인할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5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2984</Words>
  <Application>Microsoft Office PowerPoint</Application>
  <PresentationFormat>A4 용지(210x297mm)</PresentationFormat>
  <Paragraphs>486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Galmuri11 Regular</vt:lpstr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19</cp:revision>
  <dcterms:created xsi:type="dcterms:W3CDTF">2024-07-02T03:28:06Z</dcterms:created>
  <dcterms:modified xsi:type="dcterms:W3CDTF">2024-08-14T04:09:54Z</dcterms:modified>
</cp:coreProperties>
</file>